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7450B7C-BE7B-4CEA-8237-49C7585622BC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E72971C-06C8-4CA1-BCEC-FF5CAC584B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your Do Now sheet, answer the following questions. You may use your notes from last week.</a:t>
            </a:r>
          </a:p>
          <a:p>
            <a:endParaRPr lang="en-US" dirty="0"/>
          </a:p>
          <a:p>
            <a:r>
              <a:rPr lang="en-US" dirty="0" smtClean="0"/>
              <a:t>What are the four different types of symbols used in literature?</a:t>
            </a:r>
          </a:p>
          <a:p>
            <a:r>
              <a:rPr lang="en-US" dirty="0" smtClean="0"/>
              <a:t>Give one example of each type of symbol and explain what it typically stands for.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1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Symbolism, Literal Language and Figurative Language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91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r>
              <a:rPr lang="en-US" dirty="0" smtClean="0"/>
              <a:t>Symbolism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777317" cy="3508977"/>
          </a:xfrm>
        </p:spPr>
        <p:txBody>
          <a:bodyPr/>
          <a:lstStyle/>
          <a:p>
            <a:r>
              <a:rPr lang="en-US" dirty="0" smtClean="0"/>
              <a:t>A symbol </a:t>
            </a:r>
            <a:r>
              <a:rPr lang="en-US" b="1" u="sng" dirty="0" smtClean="0"/>
              <a:t>represents something beyond itself </a:t>
            </a:r>
          </a:p>
          <a:p>
            <a:r>
              <a:rPr lang="en-US" dirty="0" smtClean="0"/>
              <a:t>Often represent an </a:t>
            </a:r>
            <a:r>
              <a:rPr lang="en-US" b="1" u="sng" dirty="0" smtClean="0"/>
              <a:t>abstract idea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Can anyone explain or give an example of an </a:t>
            </a:r>
            <a:r>
              <a:rPr lang="en-US" b="1" u="sng" dirty="0" smtClean="0"/>
              <a:t>abstract idea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www.clker.com/cliparts/c/4/0/4/13209592281993470558Mockingbird.svg.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616842"/>
            <a:ext cx="2971800" cy="343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708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77148"/>
          </a:xfrm>
        </p:spPr>
        <p:txBody>
          <a:bodyPr>
            <a:normAutofit/>
          </a:bodyPr>
          <a:lstStyle/>
          <a:p>
            <a:r>
              <a:rPr lang="en-US" dirty="0" smtClean="0"/>
              <a:t>Understanding </a:t>
            </a:r>
            <a:r>
              <a:rPr lang="en-US" dirty="0"/>
              <a:t>words in their </a:t>
            </a:r>
            <a:r>
              <a:rPr lang="en-US" b="1" u="sng" dirty="0"/>
              <a:t>usual or most basic </a:t>
            </a:r>
            <a:r>
              <a:rPr lang="en-US" b="1" u="sng" dirty="0" smtClean="0"/>
              <a:t>sense</a:t>
            </a:r>
            <a:endParaRPr lang="en-US" dirty="0" smtClean="0"/>
          </a:p>
          <a:p>
            <a:r>
              <a:rPr lang="en-US" dirty="0" smtClean="0"/>
              <a:t>For example, if someone said, “It </a:t>
            </a:r>
            <a:r>
              <a:rPr lang="en-US" dirty="0"/>
              <a:t>is time to feed the </a:t>
            </a:r>
            <a:r>
              <a:rPr lang="en-US" dirty="0" smtClean="0"/>
              <a:t>cat </a:t>
            </a:r>
            <a:r>
              <a:rPr lang="en-US" dirty="0"/>
              <a:t>and </a:t>
            </a:r>
            <a:r>
              <a:rPr lang="en-US" dirty="0" smtClean="0"/>
              <a:t>dog,” they are going to feed real pets.</a:t>
            </a:r>
            <a:endParaRPr lang="en-US" dirty="0"/>
          </a:p>
        </p:txBody>
      </p:sp>
      <p:pic>
        <p:nvPicPr>
          <p:cNvPr id="2050" name="Picture 2" descr="http://www.totalmediabridge.com/wp-content/uploads/2010/02/Catdo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4" t="34187" r="24545" b="-1"/>
          <a:stretch/>
        </p:blipFill>
        <p:spPr bwMode="auto">
          <a:xfrm>
            <a:off x="3048000" y="3860756"/>
            <a:ext cx="2895600" cy="299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794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024744" cy="1143000"/>
          </a:xfrm>
        </p:spPr>
        <p:txBody>
          <a:bodyPr/>
          <a:lstStyle/>
          <a:p>
            <a:r>
              <a:rPr lang="en-US" dirty="0" smtClean="0"/>
              <a:t>Figurative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0"/>
            <a:ext cx="6777317" cy="3508977"/>
          </a:xfrm>
        </p:spPr>
        <p:txBody>
          <a:bodyPr/>
          <a:lstStyle/>
          <a:p>
            <a:r>
              <a:rPr lang="en-US" b="1" u="sng" dirty="0" smtClean="0"/>
              <a:t>Involves</a:t>
            </a:r>
            <a:r>
              <a:rPr lang="en-US" b="1" u="sng" dirty="0"/>
              <a:t> a figure of speech; not literal</a:t>
            </a:r>
            <a:r>
              <a:rPr lang="en-US" b="1" u="sng" dirty="0" smtClean="0"/>
              <a:t>; metaphorical</a:t>
            </a:r>
          </a:p>
          <a:p>
            <a:r>
              <a:rPr lang="en-US" dirty="0" smtClean="0"/>
              <a:t>For example, if someone says, “It is raining cats and dogs,” they don’t actually mean cats and dogs are falling from the sky.</a:t>
            </a:r>
            <a:endParaRPr lang="en-US" dirty="0"/>
          </a:p>
        </p:txBody>
      </p:sp>
      <p:pic>
        <p:nvPicPr>
          <p:cNvPr id="3076" name="Picture 4" descr="http://catswallpaperhd.us/wp-content/uploads/2014/07/raining-cats-and-dogs-hd-cute-cats-hiding-wallpaper-----images-and-photos-download-28516-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33800"/>
            <a:ext cx="3759199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75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animals as symbols chart on page 71 in your </a:t>
            </a:r>
            <a:r>
              <a:rPr lang="en-US" dirty="0" err="1" smtClean="0"/>
              <a:t>SpringBoard</a:t>
            </a:r>
            <a:r>
              <a:rPr lang="en-US" dirty="0" smtClean="0"/>
              <a:t> 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62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story “The Lion, the Fox and the Stag on page 73.</a:t>
            </a:r>
          </a:p>
          <a:p>
            <a:r>
              <a:rPr lang="en-US" dirty="0" smtClean="0"/>
              <a:t>Complete the two charts on page 73 (After Reading).</a:t>
            </a:r>
          </a:p>
          <a:p>
            <a:r>
              <a:rPr lang="en-US" dirty="0" smtClean="0"/>
              <a:t>On index card, answer the following questions.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is the lesson learned in this fable? How do you know? Use evidence from the text.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431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008A3E"/>
      </a:accent1>
      <a:accent2>
        <a:srgbClr val="53C804"/>
      </a:accent2>
      <a:accent3>
        <a:srgbClr val="7030A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29</TotalTime>
  <Words>201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Do Now</vt:lpstr>
      <vt:lpstr>Symbolism, Literal Language and Figurative Language</vt:lpstr>
      <vt:lpstr>Symbolism</vt:lpstr>
      <vt:lpstr>Literal Language</vt:lpstr>
      <vt:lpstr>Figurative Language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3</cp:revision>
  <dcterms:created xsi:type="dcterms:W3CDTF">2014-10-26T15:38:14Z</dcterms:created>
  <dcterms:modified xsi:type="dcterms:W3CDTF">2014-10-26T16:07:18Z</dcterms:modified>
</cp:coreProperties>
</file>